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98" d="100"/>
          <a:sy n="98" d="100"/>
        </p:scale>
        <p:origin x="132" y="2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A1BCB6-F49F-076E-0734-A2A3EED718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B70979F-3E84-120D-AC3E-4F3484F977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D0895C-4505-18B3-1427-122A42D89B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38F28-B2DD-4094-987A-0BE6032B08A4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182CF3-9203-3D3A-EADF-AA3EE1A1AD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57183A-4D18-1DB4-2006-B988709CE6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78E0B-A870-4CDC-8421-811F160730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4472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72328B-782D-7DCF-84D6-A70631D02F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0C6254B-6640-F452-532A-33BAA6D4C2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1E9A34-EBB4-4FBE-02C4-46992C071A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38F28-B2DD-4094-987A-0BE6032B08A4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AE741A-DB45-7AA7-9227-46016A65B1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A2E6E1-613E-F153-7BFC-CDEE2A098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78E0B-A870-4CDC-8421-811F160730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419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B53BB7D-047C-B49A-501B-82379D984EE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BF427C3-C102-80D2-6673-6E31D06755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E68BFA-07F5-F5C2-0197-53C532D7F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38F28-B2DD-4094-987A-0BE6032B08A4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7E9E38-57FB-5155-DA37-29A012421E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4A44CD-A4FA-79BA-77AD-D62359F02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78E0B-A870-4CDC-8421-811F160730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259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65C0A6-6E0C-1544-90B0-DB397E621F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A0D743-5C6E-20A6-AF56-DC029138B6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14DA37-473B-2FE9-B60B-B3E6400F96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38F28-B2DD-4094-987A-0BE6032B08A4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EDE0E6-321A-9E33-714D-E1682A7D09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188BCD-6599-5B0A-539D-B1DC2F8B56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78E0B-A870-4CDC-8421-811F160730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880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2C1E76-6152-EAA8-6690-C5A1D537E3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223047-6C40-F9EE-046B-29F20FD12A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C8B40B-5E82-00DC-59AB-0C371B474D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38F28-B2DD-4094-987A-0BE6032B08A4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68043C-0524-B36B-9BD7-B85652473E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9A5CB3-A8B8-CE8E-FD18-074775A09F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78E0B-A870-4CDC-8421-811F160730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935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D46A10-6F5A-171E-8358-E42AB602F3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54E4F9-9867-7146-9D43-1BF8E38A69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FC1D13-90C7-35BE-5D03-C02F948C6C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2BE9E5-FABC-87B3-4457-82F6006DC7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38F28-B2DD-4094-987A-0BE6032B08A4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FAADEF-F818-2472-2A83-9A59AEE844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74F6E8-8298-9DAF-2F84-254B77EDE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78E0B-A870-4CDC-8421-811F160730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7387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5384CB-2426-F8BA-D0D5-85145C58CD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C3E5B9-79C3-BC1D-9658-131E963AB9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2E1CB1-E332-3D11-8705-05C04F9420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9130A0E-42FB-08B0-F061-876C7BC8C5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8A95BB5-45D6-0ABB-7259-1C58E5F0429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B3BDFB0-4FD9-10BC-1E4B-717C618AC1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38F28-B2DD-4094-987A-0BE6032B08A4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EEF0F40-D751-985E-20CA-DFEBC7D9F7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25563CD-743E-DD92-07A6-556618BF03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78E0B-A870-4CDC-8421-811F160730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6628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0BA8D0-904E-7C58-4CB8-EAD83A01A1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7E5DAEE-13E0-6D3D-40E9-23AAFF8C7D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38F28-B2DD-4094-987A-0BE6032B08A4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E0E4392-8CFB-7F6C-3BCE-24AF64053F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07739EE-F74A-9887-519C-948D07AE12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78E0B-A870-4CDC-8421-811F160730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8526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CB881E6-7B88-9484-6EC1-639826469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38F28-B2DD-4094-987A-0BE6032B08A4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CB6C08-B2A8-6EF3-0279-AA89BD9684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AEB302-EB5F-009C-F00A-E86251DEF1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78E0B-A870-4CDC-8421-811F160730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1315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CCCE04-CF52-ED0C-B3C9-AB703B3D40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D1B007-D4D8-50AD-DA34-A091FE300C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E64019-E17F-745E-20B5-BEBBD780E8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3DCA5B-AE24-8E18-48CE-58E9510F04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38F28-B2DD-4094-987A-0BE6032B08A4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464EFF-6069-34ED-E56F-528D312C07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01F85B-FF2E-EDE4-98A8-B8649F9287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78E0B-A870-4CDC-8421-811F160730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7741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23D744-79C4-4379-72C7-79DD150D7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1B25805-8D85-3476-FF0A-2C30B416AD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EB408B-4E2E-CFA4-30B7-44FA1F3502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A59996-B53E-5D2F-A690-43E149EB1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38F28-B2DD-4094-987A-0BE6032B08A4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19AF1F-FB4B-B844-C5BA-53DACE7DDC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761A65-AA52-6BE9-530D-E71A3BD24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78E0B-A870-4CDC-8421-811F160730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706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D3C77B7-BD5D-A3CC-1F8D-1E23C7A2D2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B51355-C9DB-9511-0807-8565E9EE34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A55287-D1E0-545A-0CC7-9F8FF809AF5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9C38F28-B2DD-4094-987A-0BE6032B08A4}" type="datetimeFigureOut">
              <a:rPr lang="en-US" smtClean="0"/>
              <a:t>5/3/2026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806EC4-1898-0F23-A0BD-8BC001F16C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4A2C56-DD9C-4F95-B4FF-6115BF9F59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B478E0B-A870-4CDC-8421-811F160730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456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E30439A-8A5B-46EC-8283-9B6B031D40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EAD642-85CF-4750-8432-7C80C901F0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7999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A33EEAE-15D5-4119-8C1E-89D943F91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41960" y="0"/>
            <a:ext cx="11750040" cy="6840685"/>
          </a:xfrm>
          <a:prstGeom prst="rect">
            <a:avLst/>
          </a:prstGeom>
          <a:gradFill>
            <a:gsLst>
              <a:gs pos="21000">
                <a:schemeClr val="accent1">
                  <a:lumMod val="50000"/>
                  <a:alpha val="61000"/>
                </a:schemeClr>
              </a:gs>
              <a:gs pos="100000">
                <a:schemeClr val="accent1">
                  <a:alpha val="0"/>
                </a:scheme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30D8B3B-9B80-4025-B934-26DC7D7CD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584276" y="0"/>
            <a:ext cx="3607724" cy="6858000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0"/>
                </a:schemeClr>
              </a:gs>
              <a:gs pos="99000">
                <a:srgbClr val="000000">
                  <a:alpha val="41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B5A1B09C-1565-46F8-B70F-621C5EB48A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5274173">
            <a:off x="6059728" y="779270"/>
            <a:ext cx="4967533" cy="4988390"/>
          </a:xfrm>
          <a:prstGeom prst="ellipse">
            <a:avLst/>
          </a:prstGeom>
          <a:gradFill>
            <a:gsLst>
              <a:gs pos="0">
                <a:schemeClr val="accent1">
                  <a:alpha val="24000"/>
                </a:schemeClr>
              </a:gs>
              <a:gs pos="79000">
                <a:schemeClr val="accent1">
                  <a:lumMod val="60000"/>
                  <a:lumOff val="4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71862E3-5997-5397-D570-7C6AD60567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865" y="818984"/>
            <a:ext cx="6596245" cy="3268520"/>
          </a:xfrm>
        </p:spPr>
        <p:txBody>
          <a:bodyPr>
            <a:normAutofit/>
          </a:bodyPr>
          <a:lstStyle/>
          <a:p>
            <a:pPr algn="r"/>
            <a:r>
              <a:rPr lang="en-US" sz="4800">
                <a:solidFill>
                  <a:srgbClr val="FFFFFF"/>
                </a:solidFill>
              </a:rPr>
              <a:t>What is a Custom Dashboard?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C516CC8-80AC-446C-A56E-9F54B72104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314" y="4480038"/>
            <a:ext cx="12179371" cy="237796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34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BF02C6-184B-9F96-E93A-FADF56B705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31874" y="4797188"/>
            <a:ext cx="6051236" cy="1241828"/>
          </a:xfrm>
        </p:spPr>
        <p:txBody>
          <a:bodyPr>
            <a:normAutofit/>
          </a:bodyPr>
          <a:lstStyle/>
          <a:p>
            <a:pPr algn="r"/>
            <a:r>
              <a:rPr lang="en-US">
                <a:solidFill>
                  <a:srgbClr val="FFFFFF"/>
                </a:solidFill>
              </a:rPr>
              <a:t>Quick Guide by Dunlap Bookkeeping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3947E58-F088-49F1-A3D1-DEA690192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334428" y="1632660"/>
            <a:ext cx="6857572" cy="3592258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0"/>
                </a:srgb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860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BF61EA3-B236-439E-9C0B-340980D56B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6B99C59-14A7-4443-0170-6498B4797F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38" y="386930"/>
            <a:ext cx="9236700" cy="1188950"/>
          </a:xfrm>
        </p:spPr>
        <p:txBody>
          <a:bodyPr anchor="b">
            <a:normAutofit/>
          </a:bodyPr>
          <a:lstStyle/>
          <a:p>
            <a:r>
              <a:rPr lang="en-US" sz="4600"/>
              <a:t>Customized QuickBooks Dashboard: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28FAF094-D087-493F-8DF9-A486C2D6BB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1998368"/>
            <a:ext cx="11695083" cy="782176"/>
            <a:chOff x="-2" y="1998368"/>
            <a:chExt cx="11695083" cy="78217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D7C88D8-5509-4514-925A-9CE148E5C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275593D-F75E-4426-AE3E-2CDEFD228D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-2" y="1998845"/>
              <a:ext cx="11454595" cy="7816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14784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4F5932-566A-3659-0A0D-9364A547CF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0" y="2599509"/>
            <a:ext cx="10143668" cy="3435531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2400"/>
              <a:t>A custom dashboard is a personalized, "at-a-glance" financial overview screen within QuickBooks Online. Instead of digging through complex spreadsheets or running manual reports every morning, a custom dashboard uses </a:t>
            </a:r>
            <a:r>
              <a:rPr lang="en-US" sz="2400" b="1"/>
              <a:t>widgets</a:t>
            </a:r>
            <a:r>
              <a:rPr lang="en-US" sz="2400"/>
              <a:t>—small, visual charts and graphs—to show you exactly what matters most to your specific business.</a:t>
            </a:r>
          </a:p>
          <a:p>
            <a:pPr marL="0" indent="0">
              <a:buNone/>
            </a:pP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35103252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A1B2C3D4-1111-2222-3333-4444555566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44A8184E-D902-22C3-C33F-9FCA5D6C27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38" y="386930"/>
            <a:ext cx="9236700" cy="1188950"/>
          </a:xfrm>
        </p:spPr>
        <p:txBody>
          <a:bodyPr anchor="b">
            <a:normAutofit/>
          </a:bodyPr>
          <a:lstStyle/>
          <a:p>
            <a:r>
              <a:rPr lang="en-US" sz="4600" dirty="0"/>
              <a:t>The Cockpit for Your Data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B2C3D4E5-2222-3333-4444-5555666677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998368"/>
            <a:ext cx="11695081" cy="782176"/>
            <a:chOff x="0" y="1998368"/>
            <a:chExt cx="11695081" cy="782176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C3D4E5F6-3333-4444-5555-6666777788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D4E5F6A7-4444-5555-6666-7777888899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0" y="1998845"/>
              <a:ext cx="11454595" cy="7816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4" name="Rectangle 23">
            <a:extLst>
              <a:ext uri="{FF2B5EF4-FFF2-40B4-BE49-F238E27FC236}">
                <a16:creationId xmlns:a16="http://schemas.microsoft.com/office/drawing/2014/main" id="{E5F6A7B8-5555-6666-7777-8888999900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14784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2259605A-112A-1994-0BB9-6F0CE6FC9D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93660" y="2599509"/>
            <a:ext cx="4700000" cy="3435531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1800" dirty="0"/>
              <a:t>Think of it as the cockpit of your business: you choose which “gauges” to put front and center. </a:t>
            </a:r>
          </a:p>
          <a:p>
            <a:pPr marL="0" indent="0">
              <a:buNone/>
            </a:pPr>
            <a:r>
              <a:rPr lang="en-US" sz="1800" dirty="0"/>
              <a:t>QBO also offers pre-built dashboards for Profitability, Cash Flow, Accounts Receivable, Accounts Payable, Revenue, and more—giving you a head start before you customize.</a:t>
            </a:r>
          </a:p>
        </p:txBody>
      </p:sp>
      <p:pic>
        <p:nvPicPr>
          <p:cNvPr id="40" name="Dashboard Image">
            <a:extLst>
              <a:ext uri="{FF2B5EF4-FFF2-40B4-BE49-F238E27FC236}">
                <a16:creationId xmlns:a16="http://schemas.microsoft.com/office/drawing/2014/main" id="{F1E2D3C4-AAAA-BBBB-CCCC-DDDDEEEEFFF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6903" r="16903"/>
          <a:stretch>
            <a:fillRect/>
          </a:stretch>
        </p:blipFill>
        <p:spPr>
          <a:xfrm>
            <a:off x="5700000" y="2400000"/>
            <a:ext cx="5400000" cy="3750000"/>
          </a:xfrm>
          <a:prstGeom prst="roundRect">
            <a:avLst>
              <a:gd name="adj" fmla="val 5000"/>
            </a:avLst>
          </a:prstGeom>
          <a:effectLst>
            <a:outerShdw blurRad="76200" dist="38100" dir="5400000" algn="t" rotWithShape="0">
              <a:prstClr val="black">
                <a:alpha val="2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6332233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53CF00F-82D0-0DBA-75D5-1D01B4526C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D8DD378-392F-2FA6-EA8E-58B540B824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945037" cy="1133856"/>
          </a:xfrm>
        </p:spPr>
        <p:txBody>
          <a:bodyPr anchor="t">
            <a:normAutofit/>
          </a:bodyPr>
          <a:lstStyle/>
          <a:p>
            <a:r>
              <a:rPr lang="en-US" dirty="0"/>
              <a:t>Why Small Businesses Love Them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F4B14A05-6F21-48CE-B3C5-9651EFCB746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73636287"/>
              </p:ext>
              <p:ext uri="{E7BDC344-281C-4309-B0C6-D0EE65EED2A8}">
                <p202:designPr xmlns:p202="http://schemas.microsoft.com/office/powerpoint/2020/02/main">
                  <p202:designTagLst>
                    <p202:designTag name="ARCH:1:CLS" val="StackedSequentialContentTable"/>
                  </p202:designTagLst>
                </p202:designPr>
              </p:ext>
            </p:extLst>
          </p:nvPr>
        </p:nvGraphicFramePr>
        <p:xfrm>
          <a:off x="921448" y="1478605"/>
          <a:ext cx="10327437" cy="51827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5596">
                  <a:extLst>
                    <a:ext uri="{9D8B030D-6E8A-4147-A177-3AD203B41FA5}">
                      <a16:colId xmlns:a16="http://schemas.microsoft.com/office/drawing/2014/main" val="2129790814"/>
                    </a:ext>
                  </a:extLst>
                </a:gridCol>
                <a:gridCol w="9561841">
                  <a:extLst>
                    <a:ext uri="{9D8B030D-6E8A-4147-A177-3AD203B41FA5}">
                      <a16:colId xmlns:a16="http://schemas.microsoft.com/office/drawing/2014/main" val="1172396390"/>
                    </a:ext>
                  </a:extLst>
                </a:gridCol>
              </a:tblGrid>
              <a:tr h="1121443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300">
                          <a:effectLst/>
                        </a:rPr>
                        <a:t>1</a:t>
                      </a:r>
                    </a:p>
                  </a:txBody>
                  <a:tcPr marL="119307" marR="119307" marT="59653" marB="59653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b="1" dirty="0"/>
                        <a:t>Faster Decision-Making:</a:t>
                      </a:r>
                      <a:r>
                        <a:rPr lang="en-US" sz="2400" dirty="0"/>
                        <a:t> Stop guessing if you can afford a new hire or piece of equipment. See your available funds and trends instantly.</a:t>
                      </a:r>
                      <a:endParaRPr lang="en-US" sz="2300" dirty="0"/>
                    </a:p>
                  </a:txBody>
                  <a:tcPr marL="119307" marR="119307" marT="59653" marB="59653" anchor="ctr"/>
                </a:tc>
                <a:extLst>
                  <a:ext uri="{0D108BD9-81ED-4DB2-BD59-A6C34878D82A}">
                    <a16:rowId xmlns:a16="http://schemas.microsoft.com/office/drawing/2014/main" val="1336252583"/>
                  </a:ext>
                </a:extLst>
              </a:tr>
              <a:tr h="1121443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300">
                          <a:effectLst/>
                        </a:rPr>
                        <a:t>2</a:t>
                      </a:r>
                    </a:p>
                  </a:txBody>
                  <a:tcPr marL="119307" marR="119307" marT="59653" marB="59653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b="1" dirty="0"/>
                        <a:t>Improved Visibility:</a:t>
                      </a:r>
                      <a:r>
                        <a:rPr lang="en-US" sz="2400" dirty="0"/>
                        <a:t> Monitor "hidden" patterns, such as seasonal revenue dips or high-spending categories, before they become problems.</a:t>
                      </a:r>
                      <a:endParaRPr lang="en-US" sz="2300" dirty="0"/>
                    </a:p>
                  </a:txBody>
                  <a:tcPr marL="119307" marR="119307" marT="59653" marB="59653" anchor="ctr"/>
                </a:tc>
                <a:extLst>
                  <a:ext uri="{0D108BD9-81ED-4DB2-BD59-A6C34878D82A}">
                    <a16:rowId xmlns:a16="http://schemas.microsoft.com/office/drawing/2014/main" val="1027796344"/>
                  </a:ext>
                </a:extLst>
              </a:tr>
              <a:tr h="784287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300">
                          <a:effectLst/>
                        </a:rPr>
                        <a:t>3</a:t>
                      </a:r>
                    </a:p>
                  </a:txBody>
                  <a:tcPr marL="119307" marR="119307" marT="59653" marB="59653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b="1" dirty="0"/>
                        <a:t>Time Savings:</a:t>
                      </a:r>
                      <a:r>
                        <a:rPr lang="en-US" sz="2400" dirty="0"/>
                        <a:t> Eliminate the need to manually generate the same three reports every Monday.</a:t>
                      </a:r>
                      <a:endParaRPr lang="en-US" sz="2300" dirty="0"/>
                    </a:p>
                  </a:txBody>
                  <a:tcPr marL="119307" marR="119307" marT="59653" marB="59653" anchor="ctr"/>
                </a:tc>
                <a:extLst>
                  <a:ext uri="{0D108BD9-81ED-4DB2-BD59-A6C34878D82A}">
                    <a16:rowId xmlns:a16="http://schemas.microsoft.com/office/drawing/2014/main" val="1748972120"/>
                  </a:ext>
                </a:extLst>
              </a:tr>
              <a:tr h="1121443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US" sz="2300">
                          <a:effectLst/>
                        </a:rPr>
                        <a:t>4</a:t>
                      </a:r>
                    </a:p>
                  </a:txBody>
                  <a:tcPr marL="119307" marR="119307" marT="59653" marB="59653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b="1" dirty="0"/>
                        <a:t>Personalization:</a:t>
                      </a:r>
                      <a:r>
                        <a:rPr lang="en-US" sz="2400" dirty="0"/>
                        <a:t> Every business is different. A retail shop might want to see </a:t>
                      </a:r>
                      <a:r>
                        <a:rPr lang="en-US" sz="2400" b="1" dirty="0"/>
                        <a:t>Sales by Product</a:t>
                      </a:r>
                      <a:r>
                        <a:rPr lang="en-US" sz="2400" dirty="0"/>
                        <a:t>, while a consulting firm might focus on </a:t>
                      </a:r>
                      <a:r>
                        <a:rPr lang="en-US" sz="2400" b="1" dirty="0"/>
                        <a:t>Accounts Receivable</a:t>
                      </a:r>
                      <a:r>
                        <a:rPr lang="en-US" sz="2400" dirty="0"/>
                        <a:t>.</a:t>
                      </a:r>
                      <a:endParaRPr lang="en-US" sz="2300" dirty="0"/>
                    </a:p>
                  </a:txBody>
                  <a:tcPr marL="119307" marR="119307" marT="59653" marB="59653" anchor="ctr"/>
                </a:tc>
                <a:extLst>
                  <a:ext uri="{0D108BD9-81ED-4DB2-BD59-A6C34878D82A}">
                    <a16:rowId xmlns:a16="http://schemas.microsoft.com/office/drawing/2014/main" val="2631268995"/>
                  </a:ext>
                </a:extLst>
              </a:tr>
              <a:tr h="682139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sz="2300" dirty="0">
                        <a:effectLst/>
                      </a:endParaRPr>
                    </a:p>
                  </a:txBody>
                  <a:tcPr marL="119307" marR="119307" marT="59653" marB="59653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endParaRPr lang="en-US" sz="2300" dirty="0"/>
                    </a:p>
                  </a:txBody>
                  <a:tcPr marL="119307" marR="119307" marT="59653" marB="59653" anchor="ctr"/>
                </a:tc>
                <a:extLst>
                  <a:ext uri="{0D108BD9-81ED-4DB2-BD59-A6C34878D82A}">
                    <a16:rowId xmlns:a16="http://schemas.microsoft.com/office/drawing/2014/main" val="6263139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435867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47942995-B07F-4636-9A06-C6A104B260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C37A5D0-D681-25E0-D808-50F1C3AF89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3810" y="2960716"/>
            <a:ext cx="4036334" cy="238760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6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Essential "Widgets" for Your Dashboard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340D669A-5296-4277-D0C9-D2D5350D92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3809" y="953037"/>
            <a:ext cx="4036333" cy="1709849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rtlCol="0" anchor="b" anchorCtr="0" compatLnSpc="1">
            <a:prstTxWarp prst="textNoShape">
              <a:avLst/>
            </a:prstTxWarp>
            <a:normAutofit/>
          </a:bodyPr>
          <a:lstStyle/>
          <a:p>
            <a:pPr marR="0" lvl="0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2000" b="0" i="0" u="none" strike="noStrike" kern="1200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When setting up your dashboard, we recommend including these key metrics: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32D8612-31EB-44CF-A1D0-14FD4C7054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2984992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19A4A0F-1B59-4DB0-9764-D10936E987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" name="Rectangle 16">
            <a:extLst>
              <a:ext uri="{FF2B5EF4-FFF2-40B4-BE49-F238E27FC236}">
                <a16:creationId xmlns:a16="http://schemas.microsoft.com/office/drawing/2014/main" id="{B81933D1-5615-42C7-9C0B-4EB7105CCE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391886"/>
            <a:ext cx="6009366" cy="601707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DD32E442-7561-8674-C464-3C10A394C25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12015551"/>
              </p:ext>
            </p:extLst>
          </p:nvPr>
        </p:nvGraphicFramePr>
        <p:xfrm>
          <a:off x="5922492" y="1422715"/>
          <a:ext cx="5536002" cy="3953820"/>
        </p:xfrm>
        <a:graphic>
          <a:graphicData uri="http://schemas.openxmlformats.org/drawingml/2006/table">
            <a:tbl>
              <a:tblPr>
                <a:solidFill>
                  <a:schemeClr val="bg1"/>
                </a:solidFill>
              </a:tblPr>
              <a:tblGrid>
                <a:gridCol w="1976498">
                  <a:extLst>
                    <a:ext uri="{9D8B030D-6E8A-4147-A177-3AD203B41FA5}">
                      <a16:colId xmlns:a16="http://schemas.microsoft.com/office/drawing/2014/main" val="3122202335"/>
                    </a:ext>
                  </a:extLst>
                </a:gridCol>
                <a:gridCol w="3559504">
                  <a:extLst>
                    <a:ext uri="{9D8B030D-6E8A-4147-A177-3AD203B41FA5}">
                      <a16:colId xmlns:a16="http://schemas.microsoft.com/office/drawing/2014/main" val="3069401468"/>
                    </a:ext>
                  </a:extLst>
                </a:gridCol>
              </a:tblGrid>
              <a:tr h="46709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500" b="1" cap="none" spc="0">
                          <a:solidFill>
                            <a:schemeClr val="tx1"/>
                          </a:solidFill>
                          <a:effectLst/>
                          <a:latin typeface="Google Sans Text"/>
                        </a:rPr>
                        <a:t>Metric</a:t>
                      </a:r>
                      <a:endParaRPr lang="en-US" sz="1500" cap="none" spc="0">
                        <a:solidFill>
                          <a:schemeClr val="tx1"/>
                        </a:solidFill>
                        <a:effectLst/>
                        <a:latin typeface="Google Sans Text"/>
                      </a:endParaRPr>
                    </a:p>
                  </a:txBody>
                  <a:tcPr marL="128285" marR="98681" marT="98681" marB="98681" anchor="ctr">
                    <a:lnL w="19050" cap="flat" cmpd="sng" algn="ctr">
                      <a:solidFill>
                        <a:schemeClr val="tx1"/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500" b="1" cap="none" spc="0">
                          <a:solidFill>
                            <a:schemeClr val="tx1"/>
                          </a:solidFill>
                          <a:effectLst/>
                          <a:latin typeface="Google Sans Text"/>
                        </a:rPr>
                        <a:t>Why It Matters</a:t>
                      </a:r>
                      <a:endParaRPr lang="en-US" sz="1500" cap="none" spc="0">
                        <a:solidFill>
                          <a:schemeClr val="tx1"/>
                        </a:solidFill>
                        <a:effectLst/>
                        <a:latin typeface="Google Sans Text"/>
                      </a:endParaRPr>
                    </a:p>
                  </a:txBody>
                  <a:tcPr marL="128285" marR="98681" marT="98681" marB="98681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4070809"/>
                  </a:ext>
                </a:extLst>
              </a:tr>
              <a:tr h="69734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500" b="1" cap="none" spc="0">
                          <a:solidFill>
                            <a:schemeClr val="tx1"/>
                          </a:solidFill>
                          <a:effectLst/>
                          <a:latin typeface="Google Sans Text"/>
                        </a:rPr>
                        <a:t>Profit &amp; Loss</a:t>
                      </a:r>
                      <a:endParaRPr lang="en-US" sz="1500" cap="none" spc="0">
                        <a:solidFill>
                          <a:schemeClr val="tx1"/>
                        </a:solidFill>
                        <a:effectLst/>
                        <a:latin typeface="Google Sans Text"/>
                      </a:endParaRPr>
                    </a:p>
                  </a:txBody>
                  <a:tcPr marL="128285" marR="98681" marT="98681" marB="98681" anchor="ctr">
                    <a:lnL w="19050" cap="flat" cmpd="sng" algn="ctr">
                      <a:solidFill>
                        <a:schemeClr val="tx1"/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500" cap="none" spc="0">
                          <a:solidFill>
                            <a:schemeClr val="tx1"/>
                          </a:solidFill>
                          <a:effectLst/>
                          <a:latin typeface="Google Sans Text"/>
                        </a:rPr>
                        <a:t>A quick snapshot of whether you are making or losing money this month.</a:t>
                      </a:r>
                    </a:p>
                  </a:txBody>
                  <a:tcPr marL="128285" marR="98681" marT="98681" marB="98681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49614770"/>
                  </a:ext>
                </a:extLst>
              </a:tr>
              <a:tr h="69734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500" b="1" cap="none" spc="0">
                          <a:solidFill>
                            <a:schemeClr val="tx1"/>
                          </a:solidFill>
                          <a:effectLst/>
                          <a:latin typeface="Google Sans Text"/>
                        </a:rPr>
                        <a:t>Bank Balances</a:t>
                      </a:r>
                      <a:endParaRPr lang="en-US" sz="1500" cap="none" spc="0">
                        <a:solidFill>
                          <a:schemeClr val="tx1"/>
                        </a:solidFill>
                        <a:effectLst/>
                        <a:latin typeface="Google Sans Text"/>
                      </a:endParaRPr>
                    </a:p>
                  </a:txBody>
                  <a:tcPr marL="128285" marR="98681" marT="98681" marB="98681" anchor="ctr">
                    <a:lnL w="19050" cap="flat" cmpd="sng" algn="ctr">
                      <a:solidFill>
                        <a:schemeClr val="tx1"/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500" cap="none" spc="0">
                          <a:solidFill>
                            <a:schemeClr val="tx1"/>
                          </a:solidFill>
                          <a:effectLst/>
                          <a:latin typeface="Google Sans Text"/>
                        </a:rPr>
                        <a:t>View all your connected account totals in one spot to monitor liquidity.</a:t>
                      </a:r>
                    </a:p>
                  </a:txBody>
                  <a:tcPr marL="128285" marR="98681" marT="98681" marB="98681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65440849"/>
                  </a:ext>
                </a:extLst>
              </a:tr>
              <a:tr h="69734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500" b="1" cap="none" spc="0">
                          <a:solidFill>
                            <a:schemeClr val="tx1"/>
                          </a:solidFill>
                          <a:effectLst/>
                          <a:latin typeface="Google Sans Text"/>
                        </a:rPr>
                        <a:t>Accounts Receivable</a:t>
                      </a:r>
                      <a:endParaRPr lang="en-US" sz="1500" cap="none" spc="0">
                        <a:solidFill>
                          <a:schemeClr val="tx1"/>
                        </a:solidFill>
                        <a:effectLst/>
                        <a:latin typeface="Google Sans Text"/>
                      </a:endParaRPr>
                    </a:p>
                  </a:txBody>
                  <a:tcPr marL="128285" marR="98681" marT="98681" marB="98681" anchor="ctr">
                    <a:lnL w="19050" cap="flat" cmpd="sng" algn="ctr">
                      <a:solidFill>
                        <a:schemeClr val="tx1"/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500" cap="none" spc="0">
                          <a:solidFill>
                            <a:schemeClr val="tx1"/>
                          </a:solidFill>
                          <a:effectLst/>
                          <a:latin typeface="Google Sans Text"/>
                        </a:rPr>
                        <a:t>Track who owes you money and identify overdue payments instantly.</a:t>
                      </a:r>
                    </a:p>
                  </a:txBody>
                  <a:tcPr marL="128285" marR="98681" marT="98681" marB="98681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2990555"/>
                  </a:ext>
                </a:extLst>
              </a:tr>
              <a:tr h="69734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500" b="1" cap="none" spc="0">
                          <a:solidFill>
                            <a:schemeClr val="tx1"/>
                          </a:solidFill>
                          <a:effectLst/>
                          <a:latin typeface="Google Sans Text"/>
                        </a:rPr>
                        <a:t>Expense Tracker</a:t>
                      </a:r>
                      <a:endParaRPr lang="en-US" sz="1500" cap="none" spc="0">
                        <a:solidFill>
                          <a:schemeClr val="tx1"/>
                        </a:solidFill>
                        <a:effectLst/>
                        <a:latin typeface="Google Sans Text"/>
                      </a:endParaRPr>
                    </a:p>
                  </a:txBody>
                  <a:tcPr marL="128285" marR="98681" marT="98681" marB="98681" anchor="ctr">
                    <a:lnL w="19050" cap="flat" cmpd="sng" algn="ctr">
                      <a:solidFill>
                        <a:schemeClr val="tx1"/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500" cap="none" spc="0">
                          <a:solidFill>
                            <a:schemeClr val="tx1"/>
                          </a:solidFill>
                          <a:effectLst/>
                          <a:latin typeface="Google Sans Text"/>
                        </a:rPr>
                        <a:t>Visualize where your money is going to keep overhead under control.</a:t>
                      </a:r>
                    </a:p>
                  </a:txBody>
                  <a:tcPr marL="128285" marR="98681" marT="98681" marB="98681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26017008"/>
                  </a:ext>
                </a:extLst>
              </a:tr>
              <a:tr h="69734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500" b="1" cap="none" spc="0">
                          <a:solidFill>
                            <a:schemeClr val="tx1"/>
                          </a:solidFill>
                          <a:effectLst/>
                          <a:latin typeface="Google Sans Text"/>
                        </a:rPr>
                        <a:t>Sales Overview</a:t>
                      </a:r>
                      <a:endParaRPr lang="en-US" sz="1500" cap="none" spc="0">
                        <a:solidFill>
                          <a:schemeClr val="tx1"/>
                        </a:solidFill>
                        <a:effectLst/>
                        <a:latin typeface="Google Sans Text"/>
                      </a:endParaRPr>
                    </a:p>
                  </a:txBody>
                  <a:tcPr marL="128285" marR="98681" marT="98681" marB="98681" anchor="ctr">
                    <a:lnL w="19050" cap="flat" cmpd="sng" algn="ctr">
                      <a:solidFill>
                        <a:schemeClr val="tx1"/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500" cap="none" spc="0">
                          <a:solidFill>
                            <a:schemeClr val="tx1"/>
                          </a:solidFill>
                          <a:effectLst/>
                          <a:latin typeface="Google Sans Text"/>
                        </a:rPr>
                        <a:t>See your revenue streams in real-time to track growth.</a:t>
                      </a:r>
                    </a:p>
                  </a:txBody>
                  <a:tcPr marL="128285" marR="98681" marT="98681" marB="98681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029432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12772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" name="Rectangle 29">
            <a:extLst>
              <a:ext uri="{FF2B5EF4-FFF2-40B4-BE49-F238E27FC236}">
                <a16:creationId xmlns:a16="http://schemas.microsoft.com/office/drawing/2014/main" id="{F6A7B8C9-6666-7777-8888-9999000011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6DAE5FB1-872C-C7B3-F4B6-E9E527981F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38" y="386930"/>
            <a:ext cx="9236700" cy="1188950"/>
          </a:xfrm>
        </p:spPr>
        <p:txBody>
          <a:bodyPr anchor="b">
            <a:normAutofit/>
          </a:bodyPr>
          <a:lstStyle/>
          <a:p>
            <a:r>
              <a:rPr lang="en-US" sz="4600" b="1"/>
              <a:t>Quick Setup Tips</a:t>
            </a: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A7B8C9D0-7777-8888-9999-0000111122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" y="1998368"/>
            <a:ext cx="11695081" cy="782176"/>
            <a:chOff x="0" y="1998368"/>
            <a:chExt cx="11695081" cy="782176"/>
          </a:xfrm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B8C9D0E1-8888-9999-0000-1111222233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C9D0E1F2-9999-0000-1111-2222333344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0" y="1998845"/>
              <a:ext cx="11454595" cy="7816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D0E1F2A3-0000-1111-2222-3333444455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14784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D975457-6755-F04E-C6CB-E3569969BD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0" y="2599509"/>
            <a:ext cx="10143668" cy="3435531"/>
          </a:xfrm>
        </p:spPr>
        <p:txBody>
          <a:bodyPr anchor="ctr">
            <a:normAutofit lnSpcReduction="10000"/>
          </a:bodyPr>
          <a:lstStyle/>
          <a:p>
            <a:pPr marL="0" indent="0">
              <a:buNone/>
            </a:pPr>
            <a:r>
              <a:rPr lang="en-US" sz="2000" b="1"/>
              <a:t>Prioritize: </a:t>
            </a:r>
            <a:r>
              <a:rPr lang="en-US" sz="2000"/>
              <a:t>Only display the 4–6 most relevant widgets to avoid “data clutter.”</a:t>
            </a:r>
          </a:p>
          <a:p>
            <a:pPr marL="0" indent="0">
              <a:buNone/>
            </a:pPr>
            <a:r>
              <a:rPr lang="en-US" sz="2000" b="1"/>
              <a:t>Drag-and-Drop: </a:t>
            </a:r>
            <a:r>
              <a:rPr lang="en-US" sz="2000"/>
              <a:t>Click the customize icon (slider icon), then drag and drop widgets so your most important data sits at the top.</a:t>
            </a:r>
          </a:p>
          <a:p>
            <a:pPr marL="0" indent="0">
              <a:buNone/>
            </a:pPr>
            <a:r>
              <a:rPr lang="en-US" sz="2000" b="1"/>
              <a:t>Adjust the Date Range: </a:t>
            </a:r>
            <a:r>
              <a:rPr lang="en-US" sz="2000"/>
              <a:t>Most widgets let you toggle between “This Month,” “This Quarter,” or “Year to Date” for different perspectives.</a:t>
            </a:r>
          </a:p>
          <a:p>
            <a:pPr marL="0" indent="0">
              <a:buNone/>
            </a:pPr>
            <a:r>
              <a:rPr lang="en-US" sz="2000" b="1"/>
              <a:t>Keep it Fresh: </a:t>
            </a:r>
            <a:r>
              <a:rPr lang="en-US" sz="2000"/>
              <a:t>Review your dashboard layout monthly. Use the privacy toggle (eyeball icon) to hide financial data when others are nearby.</a:t>
            </a:r>
          </a:p>
          <a:p>
            <a:pPr marL="0" indent="0">
              <a:buNone/>
            </a:pPr>
            <a:endParaRPr lang="en-US" sz="1200"/>
          </a:p>
          <a:p>
            <a:pPr marL="0" indent="0">
              <a:buNone/>
            </a:pPr>
            <a:r>
              <a:rPr lang="en-US" sz="1800" b="1"/>
              <a:t>Note for Advanced Users: </a:t>
            </a:r>
            <a:r>
              <a:rPr lang="en-US" sz="1800"/>
              <a:t>If you use </a:t>
            </a:r>
            <a:r>
              <a:rPr lang="en-US" sz="1800" b="1"/>
              <a:t>QuickBooks Online Advanced</a:t>
            </a:r>
            <a:r>
              <a:rPr lang="en-US" sz="1800"/>
              <a:t>, you get access to a KPI Scorecard with 10 standard KPIs. Intuit Enterprise Suite users get 48+ KPIs covering growth, profitability, liquidity, and efficiency.</a:t>
            </a:r>
          </a:p>
        </p:txBody>
      </p:sp>
    </p:spTree>
    <p:extLst>
      <p:ext uri="{BB962C8B-B14F-4D97-AF65-F5344CB8AC3E}">
        <p14:creationId xmlns:p14="http://schemas.microsoft.com/office/powerpoint/2010/main" val="6361156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0" name="Rectangle 49">
            <a:extLst>
              <a:ext uri="{FF2B5EF4-FFF2-40B4-BE49-F238E27FC236}">
                <a16:creationId xmlns:a16="http://schemas.microsoft.com/office/drawing/2014/main" id="{AA110011-1111-2222-3333-4444555566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BB220022-2222-3333-4444-5555666677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7999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CC330033-3333-4444-5555-6666777788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41960" y="0"/>
            <a:ext cx="11750040" cy="6840685"/>
          </a:xfrm>
          <a:prstGeom prst="rect">
            <a:avLst/>
          </a:prstGeom>
          <a:gradFill>
            <a:gsLst>
              <a:gs pos="21000">
                <a:schemeClr val="accent1">
                  <a:lumMod val="50000"/>
                  <a:alpha val="61000"/>
                </a:schemeClr>
              </a:gs>
              <a:gs pos="100000">
                <a:schemeClr val="accent1">
                  <a:alpha val="0"/>
                </a:scheme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DD440044-4444-5555-6666-777788889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584276" y="0"/>
            <a:ext cx="3607724" cy="6858000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0"/>
                </a:schemeClr>
              </a:gs>
              <a:gs pos="99000">
                <a:srgbClr val="000000">
                  <a:alpha val="41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EE550055-5555-6666-7777-8888999900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5274173">
            <a:off x="6059728" y="779270"/>
            <a:ext cx="4967533" cy="4988390"/>
          </a:xfrm>
          <a:prstGeom prst="ellipse">
            <a:avLst/>
          </a:prstGeom>
          <a:gradFill>
            <a:gsLst>
              <a:gs pos="0">
                <a:schemeClr val="accent1">
                  <a:alpha val="24000"/>
                </a:schemeClr>
              </a:gs>
              <a:gs pos="79000">
                <a:schemeClr val="accent1">
                  <a:lumMod val="60000"/>
                  <a:lumOff val="4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774A310-4E9C-A8C0-CC10-D4C62F879B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865" y="818984"/>
            <a:ext cx="6596245" cy="3268520"/>
          </a:xfrm>
        </p:spPr>
        <p:txBody>
          <a:bodyPr>
            <a:normAutofit/>
          </a:bodyPr>
          <a:lstStyle/>
          <a:p>
            <a:pPr algn="r"/>
            <a:r>
              <a:rPr lang="en-US" sz="4000" b="1">
                <a:solidFill>
                  <a:srgbClr val="FFFFFF"/>
                </a:solidFill>
              </a:rPr>
              <a:t>Need help building a dashboard that actually makes sense for your business?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FF660066-6666-7777-8888-9999000011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314" y="4480038"/>
            <a:ext cx="12179371" cy="237796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34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C3179E-38A1-4721-7F3A-0EBC194B22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31874" y="4797188"/>
            <a:ext cx="6051236" cy="1241828"/>
          </a:xfrm>
        </p:spPr>
        <p:txBody>
          <a:bodyPr>
            <a:normAutofit/>
          </a:bodyPr>
          <a:lstStyle/>
          <a:p>
            <a:pPr algn="r"/>
            <a:r>
              <a:rPr lang="en-US">
                <a:solidFill>
                  <a:srgbClr val="FFFFFF"/>
                </a:solidFill>
              </a:rPr>
              <a:t>We’re here to help you move beyond basic bookkeeping. Visit us at </a:t>
            </a:r>
            <a:r>
              <a:rPr lang="en-US" b="1">
                <a:solidFill>
                  <a:srgbClr val="FFFFFF"/>
                </a:solidFill>
              </a:rPr>
              <a:t>Dunlap-bookkeeping.com</a:t>
            </a:r>
            <a:r>
              <a:rPr lang="en-US">
                <a:solidFill>
                  <a:srgbClr val="FFFFFF"/>
                </a:solidFill>
              </a:rPr>
              <a:t> to learn more!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11770077-7777-8888-9999-0000111122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334428" y="1632660"/>
            <a:ext cx="6857572" cy="3592258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0"/>
                </a:srgb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4867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498</Words>
  <Application>Microsoft Office PowerPoint</Application>
  <PresentationFormat>Widescreen</PresentationFormat>
  <Paragraphs>39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Aptos</vt:lpstr>
      <vt:lpstr>Aptos Display</vt:lpstr>
      <vt:lpstr>Arial</vt:lpstr>
      <vt:lpstr>Google Sans Text</vt:lpstr>
      <vt:lpstr>Office Theme</vt:lpstr>
      <vt:lpstr>What is a Custom Dashboard?</vt:lpstr>
      <vt:lpstr>Customized QuickBooks Dashboard:</vt:lpstr>
      <vt:lpstr>The Cockpit for Your Data</vt:lpstr>
      <vt:lpstr>Why Small Businesses Love Them</vt:lpstr>
      <vt:lpstr>Essential "Widgets" for Your Dashboard</vt:lpstr>
      <vt:lpstr>Quick Setup Tips</vt:lpstr>
      <vt:lpstr>Need help building a dashboard that actually makes sense for your business?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Theresa Dunlap</dc:creator>
  <cp:lastModifiedBy>Theresa Dunlap</cp:lastModifiedBy>
  <cp:revision>1</cp:revision>
  <dcterms:created xsi:type="dcterms:W3CDTF">2026-05-03T13:35:05Z</dcterms:created>
  <dcterms:modified xsi:type="dcterms:W3CDTF">2026-05-03T14:52:29Z</dcterms:modified>
</cp:coreProperties>
</file>